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81" r:id="rId4"/>
    <p:sldId id="267" r:id="rId5"/>
    <p:sldId id="258" r:id="rId6"/>
    <p:sldId id="271" r:id="rId7"/>
    <p:sldId id="266" r:id="rId8"/>
    <p:sldId id="280" r:id="rId9"/>
    <p:sldId id="264" r:id="rId10"/>
    <p:sldId id="269" r:id="rId11"/>
    <p:sldId id="273" r:id="rId12"/>
    <p:sldId id="274" r:id="rId13"/>
    <p:sldId id="275" r:id="rId14"/>
    <p:sldId id="277" r:id="rId15"/>
    <p:sldId id="278" r:id="rId16"/>
    <p:sldId id="272" r:id="rId17"/>
    <p:sldId id="259" r:id="rId18"/>
    <p:sldId id="261" r:id="rId19"/>
    <p:sldId id="279" r:id="rId20"/>
    <p:sldId id="276" r:id="rId21"/>
    <p:sldId id="260" r:id="rId22"/>
  </p:sldIdLst>
  <p:sldSz cx="9144000" cy="5143500" type="screen16x9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F4B8"/>
    <a:srgbClr val="FFB3B3"/>
    <a:srgbClr val="FFD9D9"/>
    <a:srgbClr val="FD7F7F"/>
    <a:srgbClr val="0071BC"/>
    <a:srgbClr val="0E73B9"/>
    <a:srgbClr val="005EAE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27" autoAdjust="0"/>
  </p:normalViewPr>
  <p:slideViewPr>
    <p:cSldViewPr snapToGrid="0" showGuides="1">
      <p:cViewPr varScale="1">
        <p:scale>
          <a:sx n="116" d="100"/>
          <a:sy n="116" d="100"/>
        </p:scale>
        <p:origin x="374" y="77"/>
      </p:cViewPr>
      <p:guideLst>
        <p:guide orient="horz" pos="3239"/>
        <p:guide pos="52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F9CF6-3C59-0044-A98E-5621531DB8C4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2B203-0CFB-0947-A4BA-DD5C56FB7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4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14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81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2193079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9" y="2781702"/>
            <a:ext cx="7500939" cy="416138"/>
          </a:xfrm>
        </p:spPr>
        <p:txBody>
          <a:bodyPr/>
          <a:lstStyle>
            <a:lvl1pPr algn="l"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2350"/>
            <a:ext cx="7500938" cy="271350"/>
          </a:xfrm>
        </p:spPr>
        <p:txBody>
          <a:bodyPr/>
          <a:lstStyle>
            <a:lvl1pPr marL="0" indent="0" algn="l">
              <a:buNone/>
              <a:defRPr sz="1400" b="0">
                <a:solidFill>
                  <a:srgbClr val="0071B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/>
              <a:t>Click to edit Master subtitle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0" y="3956596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rgbClr val="0071BC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0071BC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rgbClr val="0071BC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 dirty="0"/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0" y="473558"/>
            <a:ext cx="4076301" cy="10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410806"/>
            <a:ext cx="7500938" cy="3030141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>
            <a:lvl1pPr>
              <a:defRPr sz="1400" b="0">
                <a:solidFill>
                  <a:srgbClr val="0071BC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0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>
            <a:lvl1pPr>
              <a:defRPr sz="1400" b="0">
                <a:solidFill>
                  <a:srgbClr val="0071BC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03F7601-7215-6143-A78F-FF5D4A5B1F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739342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>
            <a:lvl1pPr>
              <a:defRPr sz="1400" b="0">
                <a:solidFill>
                  <a:srgbClr val="0071BC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8133FA6-B904-6D43-AB09-6D2C027455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078712"/>
            <a:ext cx="9144000" cy="3739342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9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193079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0" y="473558"/>
            <a:ext cx="4076301" cy="10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9"/>
            <a:ext cx="7527924" cy="2732569"/>
          </a:xfrm>
        </p:spPr>
        <p:txBody>
          <a:bodyPr/>
          <a:lstStyle>
            <a:lvl1pPr marL="0" indent="0" rtl="0">
              <a:spcBef>
                <a:spcPts val="900"/>
              </a:spcBef>
              <a:buClr>
                <a:schemeClr val="tx2"/>
              </a:buClr>
              <a:buSzPts val="2000"/>
              <a:buFont typeface="Arial"/>
              <a:buNone/>
              <a:defRPr sz="2000" b="1"/>
            </a:lvl1pPr>
            <a:lvl2pPr marL="625475" indent="-233363" rtl="0">
              <a:buSzPts val="2000"/>
              <a:buFont typeface="Minion Pro"/>
              <a:buChar char="‒"/>
              <a:defRPr sz="2000"/>
            </a:lvl2pPr>
            <a:lvl3pPr marL="912813" indent="-222250" rtl="0">
              <a:buSzPts val="2000"/>
              <a:buFont typeface="Arial"/>
              <a:buChar char="»"/>
              <a:defRPr sz="2000"/>
            </a:lvl3pPr>
            <a:lvl4pPr marL="1128713" indent="-190500">
              <a:defRPr sz="2000"/>
            </a:lvl4pPr>
            <a:lvl5pPr marL="1439863" indent="-185738">
              <a:defRPr sz="20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>
            <a:lvl1pPr>
              <a:defRPr sz="1400" b="0">
                <a:solidFill>
                  <a:srgbClr val="0071BC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3" name="Picture 12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4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GB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>
            <a:lvl1pPr>
              <a:defRPr sz="1400" b="0">
                <a:solidFill>
                  <a:srgbClr val="0071BC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4495500"/>
            <a:ext cx="9144000" cy="648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9" name="Picture 18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13536"/>
            <a:ext cx="1585894" cy="427482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5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9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ga-IE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40366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 anchorCtr="0"/>
          <a:lstStyle/>
          <a:p>
            <a:pPr marL="727075" indent="0" algn="l"/>
            <a:r>
              <a:rPr lang="en-GB" sz="1000" b="1" dirty="0"/>
              <a:t>Trinity College Dublin, </a:t>
            </a:r>
            <a:r>
              <a:rPr lang="en-GB" sz="1000" dirty="0"/>
              <a:t>The University of Dublin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954041" y="4903833"/>
            <a:ext cx="3755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B15D8-8C78-934C-9F81-483F5C37CC80}" type="slidenum">
              <a:rPr lang="en-US" sz="1000" smtClean="0">
                <a:solidFill>
                  <a:schemeClr val="bg1"/>
                </a:solidFill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54" r:id="rId6"/>
    <p:sldLayoutId id="2147483661" r:id="rId7"/>
    <p:sldLayoutId id="2147483660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0E73B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MSc Dissertation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2349"/>
            <a:ext cx="7500938" cy="280791"/>
          </a:xfrm>
        </p:spPr>
        <p:txBody>
          <a:bodyPr/>
          <a:lstStyle/>
          <a:p>
            <a:r>
              <a:rPr lang="en-GB" dirty="0"/>
              <a:t>Using Microsoft Quantum Development Kit for binary classification of MNIST Dataset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Jayprakash Asolkar</a:t>
            </a:r>
          </a:p>
          <a:p>
            <a:pPr lvl="1"/>
            <a:r>
              <a:rPr lang="en-GB" dirty="0"/>
              <a:t>MSc in Computer Science – Intelligent Systems</a:t>
            </a:r>
          </a:p>
          <a:p>
            <a:pPr lvl="2"/>
            <a:r>
              <a:rPr lang="en-GB" dirty="0"/>
              <a:t>Date 20/08/20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7CD3-AFC0-4405-8C3A-A1523FC8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- Solution Architecture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051933F8-FC34-4FB3-8175-6A955531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23" y="691200"/>
            <a:ext cx="5496049" cy="4035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454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C471-0447-4ED7-9F42-91ADF95A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and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AC2F-81A2-4FBF-8FA6-0C7E59F7E9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794" y="835459"/>
            <a:ext cx="4322019" cy="3815482"/>
          </a:xfrm>
        </p:spPr>
        <p:txBody>
          <a:bodyPr/>
          <a:lstStyle/>
          <a:p>
            <a:r>
              <a:rPr lang="en-IN" sz="1200" dirty="0"/>
              <a:t>Each MNIST image is of dimensions 28 x 28 pixels, which corresponds to 784 features per image</a:t>
            </a:r>
          </a:p>
          <a:p>
            <a:r>
              <a:rPr lang="en-IN" sz="1200" dirty="0"/>
              <a:t>Experiments were carried out with 2000 images of digits 3 and 6 for training and a separate dataset of 100 images for validation of the model</a:t>
            </a:r>
          </a:p>
          <a:p>
            <a:r>
              <a:rPr lang="en-IN" sz="1200" dirty="0"/>
              <a:t>To reduce the possible exponential processing time on quantum simulator, it was necessary to reduce number of features</a:t>
            </a:r>
          </a:p>
          <a:p>
            <a:r>
              <a:rPr lang="en-IN" sz="1200" dirty="0"/>
              <a:t>Feature reduction was carried out classically using Principal Component Analysis (PCA) algorithm using SKLEARN’s python library</a:t>
            </a:r>
          </a:p>
          <a:p>
            <a:r>
              <a:rPr lang="en-IN" sz="1200" dirty="0"/>
              <a:t>Images are converted to vectors in JSON format by selecting 10 and 30 principal components</a:t>
            </a:r>
          </a:p>
          <a:p>
            <a:r>
              <a:rPr lang="en-IN" sz="1200" dirty="0"/>
              <a:t>Classical computer reads the JSON file to extract training features and labels and feeds this data to the quantum subroutine</a:t>
            </a:r>
          </a:p>
          <a:p>
            <a:r>
              <a:rPr lang="en-IN" sz="1200" dirty="0"/>
              <a:t>The data is fed to the Quantum Computer in batches for incremental learning.</a:t>
            </a:r>
          </a:p>
          <a:p>
            <a:pPr marL="0" indent="0">
              <a:buNone/>
            </a:pPr>
            <a:endParaRPr lang="en-IN" sz="12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DC3D6DB-E479-40C7-91A6-64516E112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73235"/>
              </p:ext>
            </p:extLst>
          </p:nvPr>
        </p:nvGraphicFramePr>
        <p:xfrm>
          <a:off x="5572430" y="835459"/>
          <a:ext cx="341928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718">
                  <a:extLst>
                    <a:ext uri="{9D8B030D-6E8A-4147-A177-3AD203B41FA5}">
                      <a16:colId xmlns:a16="http://schemas.microsoft.com/office/drawing/2014/main" val="662510335"/>
                    </a:ext>
                  </a:extLst>
                </a:gridCol>
                <a:gridCol w="640081">
                  <a:extLst>
                    <a:ext uri="{9D8B030D-6E8A-4147-A177-3AD203B41FA5}">
                      <a16:colId xmlns:a16="http://schemas.microsoft.com/office/drawing/2014/main" val="2483909167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429356557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710888979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3488672835"/>
                    </a:ext>
                  </a:extLst>
                </a:gridCol>
                <a:gridCol w="533206">
                  <a:extLst>
                    <a:ext uri="{9D8B030D-6E8A-4147-A177-3AD203B41FA5}">
                      <a16:colId xmlns:a16="http://schemas.microsoft.com/office/drawing/2014/main" val="2121394835"/>
                    </a:ext>
                  </a:extLst>
                </a:gridCol>
              </a:tblGrid>
              <a:tr h="202225">
                <a:tc>
                  <a:txBody>
                    <a:bodyPr/>
                    <a:lstStyle/>
                    <a:p>
                      <a:r>
                        <a:rPr lang="en-IN" sz="105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PIXEL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76912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33296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45854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5047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11012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559268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424287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4504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8E01F9-0F5A-4227-91F8-4DFF8FA41628}"/>
              </a:ext>
            </a:extLst>
          </p:cNvPr>
          <p:cNvSpPr txBox="1"/>
          <p:nvPr/>
        </p:nvSpPr>
        <p:spPr>
          <a:xfrm>
            <a:off x="6074932" y="2847139"/>
            <a:ext cx="241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Table: Sample Data with 4 principal components for 7 images</a:t>
            </a:r>
          </a:p>
        </p:txBody>
      </p:sp>
    </p:spTree>
    <p:extLst>
      <p:ext uri="{BB962C8B-B14F-4D97-AF65-F5344CB8AC3E}">
        <p14:creationId xmlns:p14="http://schemas.microsoft.com/office/powerpoint/2010/main" val="41866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EE5B-225B-48E5-A705-39CA0F58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9" y="263422"/>
            <a:ext cx="7500939" cy="421200"/>
          </a:xfrm>
        </p:spPr>
        <p:txBody>
          <a:bodyPr/>
          <a:lstStyle/>
          <a:p>
            <a:r>
              <a:rPr lang="en-IN" dirty="0"/>
              <a:t>STEP 1 - Data Encoding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6D29B9-BE38-409B-85E4-C92746820968}"/>
              </a:ext>
            </a:extLst>
          </p:cNvPr>
          <p:cNvGrpSpPr/>
          <p:nvPr/>
        </p:nvGrpSpPr>
        <p:grpSpPr>
          <a:xfrm>
            <a:off x="5313736" y="781588"/>
            <a:ext cx="3539631" cy="2073587"/>
            <a:chOff x="5313736" y="781588"/>
            <a:chExt cx="3539631" cy="20735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7284BB-2E90-470A-9AB8-D061AA6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3736" y="781588"/>
              <a:ext cx="3539631" cy="1640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EB85CC-DD0C-48D5-90D1-92DF449F3DC2}"/>
                </a:ext>
              </a:extLst>
            </p:cNvPr>
            <p:cNvSpPr/>
            <p:nvPr/>
          </p:nvSpPr>
          <p:spPr>
            <a:xfrm>
              <a:off x="5875721" y="2423554"/>
              <a:ext cx="2415660" cy="4316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bg1">
                      <a:lumMod val="50000"/>
                    </a:schemeClr>
                  </a:solidFill>
                </a:rPr>
                <a:t>Fig. Steps in Quantum Processing</a:t>
              </a:r>
            </a:p>
            <a:p>
              <a:pPr algn="ctr"/>
              <a:r>
                <a:rPr lang="en-IN" sz="1100" dirty="0" err="1">
                  <a:solidFill>
                    <a:schemeClr val="bg1">
                      <a:lumMod val="50000"/>
                    </a:schemeClr>
                  </a:solidFill>
                </a:rPr>
                <a:t>arXiv</a:t>
              </a:r>
              <a:r>
                <a:rPr lang="en-IN" sz="1100" dirty="0">
                  <a:solidFill>
                    <a:schemeClr val="bg1">
                      <a:lumMod val="50000"/>
                    </a:schemeClr>
                  </a:solidFill>
                </a:rPr>
                <a:t> preprint arXiv:1804.00633 (2018)</a:t>
              </a:r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B446BC-22AE-4E32-BE98-5B6ED98E0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745" y="852398"/>
            <a:ext cx="4322019" cy="3815482"/>
          </a:xfrm>
        </p:spPr>
        <p:txBody>
          <a:bodyPr/>
          <a:lstStyle/>
          <a:p>
            <a:pPr marL="0" indent="0">
              <a:buNone/>
            </a:pPr>
            <a:endParaRPr lang="en-IN" sz="1200" dirty="0"/>
          </a:p>
          <a:p>
            <a:endParaRPr lang="en-IN" sz="12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A4E15E-015F-4710-A287-72BF2D0C65CC}"/>
              </a:ext>
            </a:extLst>
          </p:cNvPr>
          <p:cNvSpPr txBox="1">
            <a:spLocks/>
          </p:cNvSpPr>
          <p:nvPr/>
        </p:nvSpPr>
        <p:spPr>
          <a:xfrm>
            <a:off x="613797" y="781588"/>
            <a:ext cx="4322019" cy="38154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8125" indent="-238125" algn="l" defTabSz="914400" rtl="0" eaLnBrk="1" latinLnBrk="0" hangingPunct="1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238" indent="-207963" algn="l" defTabSz="914400" rtl="0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tx2"/>
              </a:buClr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/>
              <a:t>This process converts classical information stored in bits to quantum information stored in qubits</a:t>
            </a:r>
          </a:p>
          <a:p>
            <a:r>
              <a:rPr lang="en-IN" sz="1200" dirty="0"/>
              <a:t>Basic Encoding: 1111 →</a:t>
            </a:r>
          </a:p>
          <a:p>
            <a:r>
              <a:rPr lang="en-IN" sz="1200" b="1" dirty="0"/>
              <a:t>Amplitude Encoding</a:t>
            </a:r>
            <a:endParaRPr lang="en-IN" sz="1800" b="1" dirty="0"/>
          </a:p>
          <a:p>
            <a:pPr lvl="1"/>
            <a:r>
              <a:rPr lang="en-IN" sz="1200" dirty="0"/>
              <a:t>Information stored in amplitudes of basis states</a:t>
            </a:r>
          </a:p>
          <a:p>
            <a:pPr lvl="1"/>
            <a:r>
              <a:rPr lang="en-IN" sz="1200" dirty="0"/>
              <a:t> </a:t>
            </a:r>
          </a:p>
          <a:p>
            <a:pPr lvl="1"/>
            <a:endParaRPr lang="en-IN" sz="1200" dirty="0"/>
          </a:p>
          <a:p>
            <a:pPr lvl="1"/>
            <a:r>
              <a:rPr lang="en-IN" sz="1200" dirty="0"/>
              <a:t>For </a:t>
            </a:r>
            <a:r>
              <a:rPr lang="en-IN" sz="1200" dirty="0" err="1"/>
              <a:t>eg</a:t>
            </a:r>
            <a:r>
              <a:rPr lang="en-IN" sz="1200" dirty="0"/>
              <a:t>: Consider first image of 4 pixels, each with possible values from 0 to 255</a:t>
            </a:r>
          </a:p>
          <a:p>
            <a:pPr lvl="1"/>
            <a:r>
              <a:rPr lang="en-IN" sz="1200" dirty="0"/>
              <a:t>Sum of Pixel Values for image: 15 + 44 + 134 + 207 = 400</a:t>
            </a:r>
          </a:p>
          <a:p>
            <a:pPr lvl="1"/>
            <a:r>
              <a:rPr lang="en-IN" sz="1200" dirty="0"/>
              <a:t>Divide each pixel value by the sum: 0.0375,  0.11, 0.335, 0.5175. These values correspond to the squares of the amplitudes of basis states.</a:t>
            </a:r>
          </a:p>
          <a:p>
            <a:r>
              <a:rPr lang="en-IN" sz="1200" dirty="0"/>
              <a:t>This way values of N pixels for one image can be represented by Log</a:t>
            </a:r>
            <a:r>
              <a:rPr lang="en-IN" sz="1200" baseline="-25000" dirty="0"/>
              <a:t>2</a:t>
            </a:r>
            <a:r>
              <a:rPr lang="en-IN" sz="1200" dirty="0"/>
              <a:t>N qubits</a:t>
            </a:r>
          </a:p>
          <a:p>
            <a:r>
              <a:rPr lang="en-IN" sz="1200" dirty="0"/>
              <a:t>Gate for arbitrary state preparation:</a:t>
            </a:r>
          </a:p>
          <a:p>
            <a:pPr lvl="1"/>
            <a:endParaRPr lang="en-IN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51F0F-376C-4EF0-B3CD-E3D16057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34" y="1269739"/>
            <a:ext cx="425877" cy="171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6F1101-E499-4014-995B-1E0BE3034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04"/>
          <a:stretch/>
        </p:blipFill>
        <p:spPr>
          <a:xfrm>
            <a:off x="1085088" y="2010167"/>
            <a:ext cx="2676144" cy="243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A2D5D-03EE-4A41-9D3B-9666608E3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63" b="2913"/>
          <a:stretch/>
        </p:blipFill>
        <p:spPr>
          <a:xfrm>
            <a:off x="2060448" y="2289937"/>
            <a:ext cx="2414016" cy="216389"/>
          </a:xfrm>
          <a:prstGeom prst="rect">
            <a:avLst/>
          </a:prstGeom>
        </p:spPr>
      </p:pic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EC8BE135-3A01-4A6D-A25D-E68E70020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725094"/>
              </p:ext>
            </p:extLst>
          </p:nvPr>
        </p:nvGraphicFramePr>
        <p:xfrm>
          <a:off x="5416828" y="3104612"/>
          <a:ext cx="3363927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718">
                  <a:extLst>
                    <a:ext uri="{9D8B030D-6E8A-4147-A177-3AD203B41FA5}">
                      <a16:colId xmlns:a16="http://schemas.microsoft.com/office/drawing/2014/main" val="662510335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483909167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429356557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140034668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1318880627"/>
                    </a:ext>
                  </a:extLst>
                </a:gridCol>
                <a:gridCol w="504837">
                  <a:extLst>
                    <a:ext uri="{9D8B030D-6E8A-4147-A177-3AD203B41FA5}">
                      <a16:colId xmlns:a16="http://schemas.microsoft.com/office/drawing/2014/main" val="1751999851"/>
                    </a:ext>
                  </a:extLst>
                </a:gridCol>
              </a:tblGrid>
              <a:tr h="202225">
                <a:tc>
                  <a:txBody>
                    <a:bodyPr/>
                    <a:lstStyle/>
                    <a:p>
                      <a:r>
                        <a:rPr lang="en-IN" sz="105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/>
                        <a:t>PIXEL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PIXEL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676912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33296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45854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5047"/>
                  </a:ext>
                </a:extLst>
              </a:tr>
              <a:tr h="202225">
                <a:tc>
                  <a:txBody>
                    <a:bodyPr/>
                    <a:lstStyle/>
                    <a:p>
                      <a:r>
                        <a:rPr lang="en-IN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41101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6671329-621B-447E-BFE1-9F6CB0832DFB}"/>
              </a:ext>
            </a:extLst>
          </p:cNvPr>
          <p:cNvSpPr txBox="1"/>
          <p:nvPr/>
        </p:nvSpPr>
        <p:spPr>
          <a:xfrm>
            <a:off x="5875721" y="4334350"/>
            <a:ext cx="2414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Table: 4 Images of 4 pixels each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70971A-15B4-43D1-8E90-7A5A2895A7EF}"/>
              </a:ext>
            </a:extLst>
          </p:cNvPr>
          <p:cNvCxnSpPr>
            <a:cxnSpLocks/>
          </p:cNvCxnSpPr>
          <p:nvPr/>
        </p:nvCxnSpPr>
        <p:spPr>
          <a:xfrm>
            <a:off x="5145024" y="3023616"/>
            <a:ext cx="3907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23A868-49FF-4E90-BDF0-702649C5A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247" y="4366764"/>
            <a:ext cx="2271772" cy="3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EE5B-225B-48E5-A705-39CA0F58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2 - Quantum Gradient Calculation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6192C9-38A1-4746-AE5C-F4FCE1239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794" y="3176016"/>
            <a:ext cx="5459822" cy="1563924"/>
          </a:xfrm>
        </p:spPr>
        <p:txBody>
          <a:bodyPr/>
          <a:lstStyle/>
          <a:p>
            <a:pPr marL="0" indent="0">
              <a:buNone/>
            </a:pPr>
            <a:r>
              <a:rPr lang="en-IN" sz="1200" b="1" dirty="0"/>
              <a:t>CONTROL PARAMETERS:</a:t>
            </a:r>
          </a:p>
          <a:p>
            <a:r>
              <a:rPr lang="en-IN" sz="1200" dirty="0"/>
              <a:t>Number of layers</a:t>
            </a:r>
          </a:p>
          <a:p>
            <a:r>
              <a:rPr lang="en-IN" sz="1200" dirty="0"/>
              <a:t>Number of qubits acted on by given layer</a:t>
            </a:r>
          </a:p>
          <a:p>
            <a:r>
              <a:rPr lang="en-IN" sz="1200" dirty="0"/>
              <a:t>Rotation Axis, Range of connection between qubits</a:t>
            </a:r>
          </a:p>
          <a:p>
            <a:r>
              <a:rPr lang="en-IN" sz="1200" dirty="0"/>
              <a:t>Hyperparameters – Learning Rate, Number of Epochs, Batch Size, Number of measurements</a:t>
            </a:r>
          </a:p>
          <a:p>
            <a:pPr marL="0" indent="0">
              <a:buNone/>
            </a:pPr>
            <a:endParaRPr lang="en-IN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F949A-A89D-4C77-B6D2-C045B8DA50BE}"/>
              </a:ext>
            </a:extLst>
          </p:cNvPr>
          <p:cNvGrpSpPr/>
          <p:nvPr/>
        </p:nvGrpSpPr>
        <p:grpSpPr>
          <a:xfrm>
            <a:off x="4911932" y="1838085"/>
            <a:ext cx="2636240" cy="1108317"/>
            <a:chOff x="6636315" y="3555325"/>
            <a:chExt cx="2636240" cy="1108317"/>
          </a:xfrm>
        </p:grpSpPr>
        <p:pic>
          <p:nvPicPr>
            <p:cNvPr id="8" name="Picture 7" descr="A close up of a box&#10;&#10;Description automatically generated">
              <a:extLst>
                <a:ext uri="{FF2B5EF4-FFF2-40B4-BE49-F238E27FC236}">
                  <a16:creationId xmlns:a16="http://schemas.microsoft.com/office/drawing/2014/main" id="{C05A07F8-16F6-4BB8-83B8-7711E2D21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8" r="5826"/>
            <a:stretch/>
          </p:blipFill>
          <p:spPr>
            <a:xfrm>
              <a:off x="7303420" y="3555325"/>
              <a:ext cx="1302031" cy="877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7A339C-4A71-4548-9ECE-46C06B8CD72B}"/>
                </a:ext>
              </a:extLst>
            </p:cNvPr>
            <p:cNvSpPr txBox="1"/>
            <p:nvPr/>
          </p:nvSpPr>
          <p:spPr>
            <a:xfrm flipH="1">
              <a:off x="6636315" y="4432810"/>
              <a:ext cx="26362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chemeClr val="bg1">
                      <a:lumMod val="50000"/>
                    </a:schemeClr>
                  </a:solidFill>
                </a:rPr>
                <a:t>Fig. Analogy: Radio With Knobs to control frequency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D5C6C0-9206-4CBF-A0C5-F2D476505CEB}"/>
              </a:ext>
            </a:extLst>
          </p:cNvPr>
          <p:cNvGrpSpPr/>
          <p:nvPr/>
        </p:nvGrpSpPr>
        <p:grpSpPr>
          <a:xfrm>
            <a:off x="5041015" y="810100"/>
            <a:ext cx="2378076" cy="961352"/>
            <a:chOff x="1380143" y="3650684"/>
            <a:chExt cx="2378076" cy="9613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54A88E-9D28-4580-89B2-72D102C10453}"/>
                </a:ext>
              </a:extLst>
            </p:cNvPr>
            <p:cNvSpPr txBox="1"/>
            <p:nvPr/>
          </p:nvSpPr>
          <p:spPr>
            <a:xfrm flipH="1">
              <a:off x="1444808" y="4381204"/>
              <a:ext cx="2248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chemeClr val="bg1">
                      <a:lumMod val="50000"/>
                    </a:schemeClr>
                  </a:solidFill>
                </a:rPr>
                <a:t>Fig. Quantum gate acting on 2 qubits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B21621-0A71-40A7-BE4D-BA3BDB99C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0143" y="3650684"/>
              <a:ext cx="2378076" cy="730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18F811-3739-4C11-BF5E-8CD708182A68}"/>
              </a:ext>
            </a:extLst>
          </p:cNvPr>
          <p:cNvGrpSpPr/>
          <p:nvPr/>
        </p:nvGrpSpPr>
        <p:grpSpPr>
          <a:xfrm>
            <a:off x="765538" y="810100"/>
            <a:ext cx="4014530" cy="2136302"/>
            <a:chOff x="765538" y="810100"/>
            <a:chExt cx="4014530" cy="21363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92906-D456-4A38-B54E-4350D706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38" y="810100"/>
              <a:ext cx="4014530" cy="176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9D18E4-ACD0-420E-9423-A31DE26281F8}"/>
                </a:ext>
              </a:extLst>
            </p:cNvPr>
            <p:cNvSpPr txBox="1"/>
            <p:nvPr/>
          </p:nvSpPr>
          <p:spPr>
            <a:xfrm flipH="1">
              <a:off x="1082028" y="2577070"/>
              <a:ext cx="338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chemeClr val="bg1">
                      <a:lumMod val="50000"/>
                    </a:schemeClr>
                  </a:solidFill>
                </a:rPr>
                <a:t>Fig. Layers of quantum gates with controllable parameters to entangle input qubits (QAOA)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39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EE5B-225B-48E5-A705-39CA0F58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9" y="270000"/>
            <a:ext cx="8177174" cy="421200"/>
          </a:xfrm>
        </p:spPr>
        <p:txBody>
          <a:bodyPr/>
          <a:lstStyle/>
          <a:p>
            <a:r>
              <a:rPr lang="en-IN" dirty="0"/>
              <a:t>STEP 3,4 – Measurement &amp; Post Processing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2C9635-0E64-4667-9AA8-0FDC08D0D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066" y="3064810"/>
            <a:ext cx="7386158" cy="1761649"/>
          </a:xfrm>
        </p:spPr>
        <p:txBody>
          <a:bodyPr/>
          <a:lstStyle/>
          <a:p>
            <a:r>
              <a:rPr lang="en-IN" sz="1200" dirty="0"/>
              <a:t>First qubit is measured to get the predicted label</a:t>
            </a:r>
          </a:p>
          <a:p>
            <a:r>
              <a:rPr lang="en-IN" sz="1200" dirty="0"/>
              <a:t>Number of measurements (shots) can be altered for determining the probability more precisely</a:t>
            </a:r>
          </a:p>
          <a:p>
            <a:r>
              <a:rPr lang="en-IN" sz="1200" dirty="0"/>
              <a:t>Adding learnable bias to produce continuous output</a:t>
            </a:r>
          </a:p>
          <a:p>
            <a:r>
              <a:rPr lang="en-IN" sz="1200" dirty="0"/>
              <a:t>Dropouts of random qubits for reducing overfitting</a:t>
            </a:r>
          </a:p>
          <a:p>
            <a:r>
              <a:rPr lang="en-IN" sz="1200" dirty="0"/>
              <a:t>Prediction Function:                                                                     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14047-BD41-4144-9E17-2C7A52D4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82" y="4218646"/>
            <a:ext cx="2171700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8FC56-88A6-4C69-92F4-63F03CB4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35" y="4187531"/>
            <a:ext cx="21717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BA2E1A-78DF-402B-B770-AB8AE244637C}"/>
              </a:ext>
            </a:extLst>
          </p:cNvPr>
          <p:cNvGrpSpPr/>
          <p:nvPr/>
        </p:nvGrpSpPr>
        <p:grpSpPr>
          <a:xfrm>
            <a:off x="765538" y="810100"/>
            <a:ext cx="4014530" cy="2136302"/>
            <a:chOff x="765538" y="810100"/>
            <a:chExt cx="4014530" cy="2136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EC3505-1BD5-45B2-95DC-82BA3FD75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38" y="810100"/>
              <a:ext cx="4014530" cy="176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EE8A0D-FF86-443B-8BD2-A604F72175E6}"/>
                </a:ext>
              </a:extLst>
            </p:cNvPr>
            <p:cNvSpPr txBox="1"/>
            <p:nvPr/>
          </p:nvSpPr>
          <p:spPr>
            <a:xfrm flipH="1">
              <a:off x="1082028" y="2577070"/>
              <a:ext cx="338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900" dirty="0">
                  <a:solidFill>
                    <a:schemeClr val="bg1">
                      <a:lumMod val="50000"/>
                    </a:schemeClr>
                  </a:solidFill>
                </a:rPr>
                <a:t>Fig. Layers of quantum gates with controllable parameters to entangle input qubits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09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11AC-05F9-4DD4-A90D-4DF48BE8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Execution</a:t>
            </a:r>
          </a:p>
        </p:txBody>
      </p:sp>
      <p:pic>
        <p:nvPicPr>
          <p:cNvPr id="6" name="Execution">
            <a:hlinkClick r:id="" action="ppaction://media"/>
            <a:extLst>
              <a:ext uri="{FF2B5EF4-FFF2-40B4-BE49-F238E27FC236}">
                <a16:creationId xmlns:a16="http://schemas.microsoft.com/office/drawing/2014/main" id="{8A657FD0-4648-4EF9-8F6E-D18ACB062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968" y="691200"/>
            <a:ext cx="6944360" cy="40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9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E9CE-FD7A-4EF6-8C93-0B29DDB5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F123D-F5DB-434B-9D46-9BBF47E5A9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 Quantum Simulator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91224-FCD2-40CE-9B1C-0C0ED3691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4" y="1013557"/>
            <a:ext cx="5315074" cy="3679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DE270A-5131-4BE5-9251-3FEB2753A290}"/>
              </a:ext>
            </a:extLst>
          </p:cNvPr>
          <p:cNvGrpSpPr/>
          <p:nvPr/>
        </p:nvGrpSpPr>
        <p:grpSpPr>
          <a:xfrm>
            <a:off x="6100959" y="2350744"/>
            <a:ext cx="2594039" cy="442011"/>
            <a:chOff x="2331526" y="4344012"/>
            <a:chExt cx="2594039" cy="442011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EC2F9CB-E727-437C-AEF8-4027DA03D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26"/>
            <a:stretch/>
          </p:blipFill>
          <p:spPr>
            <a:xfrm>
              <a:off x="2331526" y="4344012"/>
              <a:ext cx="1365545" cy="4419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B57F8E0-0C80-4F40-9F83-E33271EF0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84"/>
            <a:stretch/>
          </p:blipFill>
          <p:spPr>
            <a:xfrm>
              <a:off x="3697071" y="4344025"/>
              <a:ext cx="1228494" cy="4419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1104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231AC65-C2FC-4753-AACB-5401C0208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055530"/>
              </p:ext>
            </p:extLst>
          </p:nvPr>
        </p:nvGraphicFramePr>
        <p:xfrm>
          <a:off x="307797" y="913130"/>
          <a:ext cx="854270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194">
                  <a:extLst>
                    <a:ext uri="{9D8B030D-6E8A-4147-A177-3AD203B41FA5}">
                      <a16:colId xmlns:a16="http://schemas.microsoft.com/office/drawing/2014/main" val="3665225433"/>
                    </a:ext>
                  </a:extLst>
                </a:gridCol>
                <a:gridCol w="1063413">
                  <a:extLst>
                    <a:ext uri="{9D8B030D-6E8A-4147-A177-3AD203B41FA5}">
                      <a16:colId xmlns:a16="http://schemas.microsoft.com/office/drawing/2014/main" val="4187768301"/>
                    </a:ext>
                  </a:extLst>
                </a:gridCol>
                <a:gridCol w="1698649">
                  <a:extLst>
                    <a:ext uri="{9D8B030D-6E8A-4147-A177-3AD203B41FA5}">
                      <a16:colId xmlns:a16="http://schemas.microsoft.com/office/drawing/2014/main" val="3726210965"/>
                    </a:ext>
                  </a:extLst>
                </a:gridCol>
                <a:gridCol w="1490134">
                  <a:extLst>
                    <a:ext uri="{9D8B030D-6E8A-4147-A177-3AD203B41FA5}">
                      <a16:colId xmlns:a16="http://schemas.microsoft.com/office/drawing/2014/main" val="65654505"/>
                    </a:ext>
                  </a:extLst>
                </a:gridCol>
                <a:gridCol w="962947">
                  <a:extLst>
                    <a:ext uri="{9D8B030D-6E8A-4147-A177-3AD203B41FA5}">
                      <a16:colId xmlns:a16="http://schemas.microsoft.com/office/drawing/2014/main" val="2081499528"/>
                    </a:ext>
                  </a:extLst>
                </a:gridCol>
                <a:gridCol w="1219163">
                  <a:extLst>
                    <a:ext uri="{9D8B030D-6E8A-4147-A177-3AD203B41FA5}">
                      <a16:colId xmlns:a16="http://schemas.microsoft.com/office/drawing/2014/main" val="1790022381"/>
                    </a:ext>
                  </a:extLst>
                </a:gridCol>
                <a:gridCol w="1026202">
                  <a:extLst>
                    <a:ext uri="{9D8B030D-6E8A-4147-A177-3AD203B41FA5}">
                      <a16:colId xmlns:a16="http://schemas.microsoft.com/office/drawing/2014/main" val="178409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Number of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Number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Learning Rate/Epochs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Execution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0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Train – 100</a:t>
                      </a:r>
                    </a:p>
                    <a:p>
                      <a:pPr algn="ctr"/>
                      <a:r>
                        <a:rPr lang="en-IN" sz="1200" dirty="0"/>
                        <a:t>Test –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2 LocalRotationsLayer</a:t>
                      </a:r>
                    </a:p>
                    <a:p>
                      <a:pPr algn="ctr"/>
                      <a:r>
                        <a:rPr lang="en-IN" sz="1000" dirty="0"/>
                        <a:t>1 CyclicEntanglingLayer</a:t>
                      </a:r>
                    </a:p>
                    <a:p>
                      <a:pPr algn="ctr"/>
                      <a:r>
                        <a:rPr lang="en-IN" sz="1000" dirty="0"/>
                        <a:t>1 PartialRotationsLayer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Passed</a:t>
                      </a:r>
                    </a:p>
                  </a:txBody>
                  <a:tcPr>
                    <a:solidFill>
                      <a:srgbClr val="70F4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8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– 195</a:t>
                      </a:r>
                    </a:p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 –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LocalRotationsLayer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CyclicEntanglingLayer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PartialRotationsLayer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Passed</a:t>
                      </a:r>
                    </a:p>
                  </a:txBody>
                  <a:tcPr>
                    <a:solidFill>
                      <a:srgbClr val="70F4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6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– 195</a:t>
                      </a:r>
                    </a:p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 –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LocalRotationsLayer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Failed</a:t>
                      </a:r>
                      <a:r>
                        <a:rPr lang="en-IN" sz="1200" dirty="0"/>
                        <a:t> IDE Crash</a:t>
                      </a:r>
                      <a:endParaRPr lang="en-IN" dirty="0"/>
                    </a:p>
                  </a:txBody>
                  <a:tcPr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86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– 2000</a:t>
                      </a:r>
                    </a:p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 - 200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LocalRotationsLayer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PartialRotationsLayer</a:t>
                      </a:r>
                      <a:endParaRPr lang="en-I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Passed</a:t>
                      </a:r>
                    </a:p>
                  </a:txBody>
                  <a:tcPr>
                    <a:solidFill>
                      <a:srgbClr val="70F4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94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Train – 2000</a:t>
                      </a:r>
                    </a:p>
                    <a:p>
                      <a:pPr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 –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LocalRotationsLayer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CyclicEntanglingLayer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solidFill>
                      <a:srgbClr val="70F4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0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52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9737" y="875690"/>
            <a:ext cx="6532571" cy="3130566"/>
          </a:xfrm>
        </p:spPr>
        <p:txBody>
          <a:bodyPr/>
          <a:lstStyle/>
          <a:p>
            <a:pPr algn="just"/>
            <a:r>
              <a:rPr lang="en-GB" sz="1800" dirty="0"/>
              <a:t>Longer execution time with Quantum Simulators</a:t>
            </a:r>
          </a:p>
          <a:p>
            <a:pPr algn="just"/>
            <a:r>
              <a:rPr lang="en-GB" sz="1800" dirty="0"/>
              <a:t>Accuracy of Classical SVM algorithm (python SKLEARN library) is above 95% for the same dataset</a:t>
            </a:r>
          </a:p>
          <a:p>
            <a:pPr algn="just"/>
            <a:r>
              <a:rPr lang="en-GB" sz="1800" dirty="0"/>
              <a:t>Execution time of Classical SVM algorithm is only a few minutes</a:t>
            </a:r>
          </a:p>
          <a:p>
            <a:pPr algn="just"/>
            <a:r>
              <a:rPr lang="en-GB" sz="1800" dirty="0"/>
              <a:t>CPU and Memory Utilization of the Quantum Simulator is higher</a:t>
            </a:r>
          </a:p>
          <a:p>
            <a:pPr algn="just"/>
            <a:r>
              <a:rPr lang="en-GB" sz="1800" dirty="0"/>
              <a:t>Experiments for Multi-Class classification will take exponential execution time</a:t>
            </a:r>
          </a:p>
          <a:p>
            <a:pPr algn="just"/>
            <a:r>
              <a:rPr lang="en-GB" sz="1800" dirty="0"/>
              <a:t>Unavailability of results on real quantum computer restrict us to make any claim about the performance superiority</a:t>
            </a:r>
          </a:p>
        </p:txBody>
      </p:sp>
    </p:spTree>
    <p:extLst>
      <p:ext uri="{BB962C8B-B14F-4D97-AF65-F5344CB8AC3E}">
        <p14:creationId xmlns:p14="http://schemas.microsoft.com/office/powerpoint/2010/main" val="369798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9737" y="875690"/>
            <a:ext cx="6260663" cy="2372524"/>
          </a:xfrm>
        </p:spPr>
        <p:txBody>
          <a:bodyPr/>
          <a:lstStyle/>
          <a:p>
            <a:r>
              <a:rPr lang="en-GB" sz="1800" dirty="0"/>
              <a:t>No access to Quantum Hardware (Azure Quantum)</a:t>
            </a:r>
          </a:p>
          <a:p>
            <a:r>
              <a:rPr lang="en-GB" sz="1800" dirty="0"/>
              <a:t>Availability of only a single classical computer for Quantum Simulation</a:t>
            </a:r>
          </a:p>
          <a:p>
            <a:r>
              <a:rPr lang="en-GB" sz="1800" dirty="0"/>
              <a:t>Limited API Documentation</a:t>
            </a:r>
          </a:p>
          <a:p>
            <a:r>
              <a:rPr lang="en-GB" sz="1800" dirty="0"/>
              <a:t>Slow Performance of Microsoft QDK machine learning library on quantum simulator</a:t>
            </a:r>
          </a:p>
        </p:txBody>
      </p:sp>
    </p:spTree>
    <p:extLst>
      <p:ext uri="{BB962C8B-B14F-4D97-AF65-F5344CB8AC3E}">
        <p14:creationId xmlns:p14="http://schemas.microsoft.com/office/powerpoint/2010/main" val="100714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176" y="735148"/>
            <a:ext cx="8321697" cy="4027626"/>
          </a:xfrm>
        </p:spPr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Classical Machine Learning solutions are Resource Intensive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Accuracy and Efficiency of classical ML algorithms depends on large amount of training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Increasing training data requires exponential growth of processing power and storage</a:t>
            </a:r>
          </a:p>
          <a:p>
            <a:pPr marL="342900" indent="-342900" algn="just">
              <a:buFont typeface="+mj-lt"/>
              <a:buAutoNum type="arabicPeriod" startAt="2"/>
            </a:pPr>
            <a:r>
              <a:rPr lang="en-GB" sz="1600" dirty="0"/>
              <a:t>Quantum Computation promises to provide exponential speedups</a:t>
            </a:r>
            <a:endParaRPr lang="en-GB" sz="18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Quantum Information Processing techniques can inherently compress classical data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Few of the existing quantum algorithms are theoretically superior to best known classical counterparts in terms of execution speed.</a:t>
            </a:r>
          </a:p>
          <a:p>
            <a:pPr marL="342900" indent="-342900" algn="just">
              <a:buFont typeface="+mj-lt"/>
              <a:buAutoNum type="arabicPeriod" startAt="3"/>
            </a:pPr>
            <a:r>
              <a:rPr lang="en-GB" sz="1600" dirty="0"/>
              <a:t>Availability of multiple frameworks for experimental verification of Quantum Superiority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Lack of practical implementations of available quantum algorithms over real world dataset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1400" b="0" dirty="0"/>
              <a:t>Newly available frameworks provide opportunity to execute quantum applications on Quantum Simulators/Hardware</a:t>
            </a:r>
          </a:p>
          <a:p>
            <a:pPr algn="just"/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8677" y="884532"/>
            <a:ext cx="6130923" cy="3345389"/>
          </a:xfrm>
        </p:spPr>
        <p:txBody>
          <a:bodyPr/>
          <a:lstStyle/>
          <a:p>
            <a:r>
              <a:rPr lang="en-GB" sz="1800" dirty="0"/>
              <a:t>Quantum Subroutine execution on real quantum hardware</a:t>
            </a:r>
          </a:p>
          <a:p>
            <a:r>
              <a:rPr lang="en-GB" sz="1800" dirty="0"/>
              <a:t>Performing experiments on variety of datasets</a:t>
            </a:r>
          </a:p>
          <a:p>
            <a:r>
              <a:rPr lang="en-GB" sz="1800" dirty="0"/>
              <a:t>Comparison of multiple Quantum Development Frameworks such as IBM’s QISKIT, Google’s CIRQ, Amazon’s BRAKET</a:t>
            </a:r>
          </a:p>
          <a:p>
            <a:r>
              <a:rPr lang="en-GB" sz="1800" dirty="0"/>
              <a:t>Comparing the performance of other QML algorithms </a:t>
            </a:r>
          </a:p>
          <a:p>
            <a:r>
              <a:rPr lang="en-GB" sz="1800" dirty="0"/>
              <a:t>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72268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ED4B0-4A26-4933-8781-091B403EE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/>
          <a:p>
            <a:r>
              <a:rPr lang="en-GB" dirty="0"/>
              <a:t>Companies investing in Quantum Hardware and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84E5D-883F-4CF4-B854-F7BC22ED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9" y="3250594"/>
            <a:ext cx="3040153" cy="93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F4EDB-1763-4BF6-A531-EEDCDB302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98" y="3490189"/>
            <a:ext cx="1770623" cy="678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72685-150E-4F93-9CCC-25F5A57AA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69" y="2571750"/>
            <a:ext cx="2409428" cy="484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81AAA-8475-45DF-8F3D-D87EF48DB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69" y="1174413"/>
            <a:ext cx="2777231" cy="67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E644E-A408-4F1B-9C1E-7D3E6FE19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77" y="1087124"/>
            <a:ext cx="1382153" cy="736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68D56-E377-41D4-953D-6F89721C1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3382" y="2143784"/>
            <a:ext cx="2331210" cy="1149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138977-64B9-4B79-BA93-F6E0ABEE3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438" y="1225984"/>
            <a:ext cx="2199970" cy="2024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1178C4-F561-4A54-A460-F5B9033662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438" y="3696430"/>
            <a:ext cx="2401602" cy="4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D5F3-590C-4AB0-8A4E-E05C24E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5BA18-61FE-4C7F-8820-6D5A76A26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1531" y="2207900"/>
            <a:ext cx="7500938" cy="2614078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1800" b="0" dirty="0"/>
              <a:t>Learning about Quantum Computation and Quantum Information Processing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1800" b="0" dirty="0"/>
              <a:t>Understanding the State of the Art of Quantum Machine Learning for data classification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1800" b="0" dirty="0"/>
              <a:t>Evaluation of Data Classification library in Microsoft Quantum Development Kit on real world dataset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1800" b="0" dirty="0"/>
              <a:t>Identifying  useful resources and current challenges for real world application development using Microsoft QDK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B93EA09-D2EB-4059-A0D2-3317C3DA812F}"/>
              </a:ext>
            </a:extLst>
          </p:cNvPr>
          <p:cNvSpPr txBox="1">
            <a:spLocks/>
          </p:cNvSpPr>
          <p:nvPr/>
        </p:nvSpPr>
        <p:spPr>
          <a:xfrm>
            <a:off x="821531" y="756139"/>
            <a:ext cx="7500938" cy="12239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dirty="0"/>
              <a:t>RESEARCH QUESTION: </a:t>
            </a:r>
            <a:r>
              <a:rPr lang="en-IN" sz="1800" b="0" dirty="0"/>
              <a:t>Developing a hybrid Quantum Machine Learning (QML) application to perform binary classification of MNIST images using Microsoft Quantum Development Kit to help my reader understand the process of </a:t>
            </a:r>
            <a:r>
              <a:rPr lang="en-IN" sz="1800" dirty="0"/>
              <a:t>near term quantum application </a:t>
            </a:r>
            <a:r>
              <a:rPr lang="en-IN" sz="1800" b="0" dirty="0"/>
              <a:t>development.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CED934-3C54-4E42-8142-F8BA23D79973}"/>
              </a:ext>
            </a:extLst>
          </p:cNvPr>
          <p:cNvCxnSpPr/>
          <p:nvPr/>
        </p:nvCxnSpPr>
        <p:spPr>
          <a:xfrm>
            <a:off x="0" y="2045888"/>
            <a:ext cx="914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6" y="274327"/>
            <a:ext cx="7500939" cy="421200"/>
          </a:xfrm>
        </p:spPr>
        <p:txBody>
          <a:bodyPr/>
          <a:lstStyle/>
          <a:p>
            <a:r>
              <a:rPr lang="en-GB" dirty="0"/>
              <a:t>Background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5669" y="1092151"/>
            <a:ext cx="6140672" cy="3493006"/>
          </a:xfrm>
        </p:spPr>
        <p:txBody>
          <a:bodyPr/>
          <a:lstStyle/>
          <a:p>
            <a:r>
              <a:rPr lang="en-GB" b="1" dirty="0"/>
              <a:t>Qubit</a:t>
            </a:r>
            <a:r>
              <a:rPr lang="en-GB" dirty="0"/>
              <a:t> – Fundamental unit of quantum computation and Quantum Information</a:t>
            </a:r>
          </a:p>
          <a:p>
            <a:r>
              <a:rPr lang="en-GB" dirty="0"/>
              <a:t>Unlike Classical Bits, state of Qubit is a </a:t>
            </a:r>
            <a:r>
              <a:rPr lang="en-IN" dirty="0"/>
              <a:t>unit vector in a 2-dimensional complex vector space called Hilbert Space.</a:t>
            </a:r>
          </a:p>
          <a:p>
            <a:r>
              <a:rPr lang="en-IN" dirty="0"/>
              <a:t>State Vector:</a:t>
            </a:r>
          </a:p>
          <a:p>
            <a:endParaRPr lang="en-IN" dirty="0"/>
          </a:p>
          <a:p>
            <a:r>
              <a:rPr lang="en-IN" dirty="0"/>
              <a:t>State in terms of angles:</a:t>
            </a:r>
          </a:p>
          <a:p>
            <a:endParaRPr lang="en-IN" dirty="0"/>
          </a:p>
          <a:p>
            <a:r>
              <a:rPr lang="en-IN" dirty="0"/>
              <a:t>State Vectors:</a:t>
            </a:r>
          </a:p>
          <a:p>
            <a:endParaRPr lang="en-IN" dirty="0"/>
          </a:p>
          <a:p>
            <a:r>
              <a:rPr lang="en-IN" dirty="0"/>
              <a:t>Multi-Qubit System for 2 Qubits: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A6B6F5-BBD9-418C-BBEA-6EE6712078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/>
          <a:p>
            <a:r>
              <a:rPr lang="en-GB" dirty="0"/>
              <a:t>Quantum Bit or Qubit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F35B3E-2613-4621-9732-E76179837C63}"/>
              </a:ext>
            </a:extLst>
          </p:cNvPr>
          <p:cNvGrpSpPr/>
          <p:nvPr/>
        </p:nvGrpSpPr>
        <p:grpSpPr>
          <a:xfrm>
            <a:off x="6572919" y="1085573"/>
            <a:ext cx="2278118" cy="2829699"/>
            <a:chOff x="6566341" y="1092151"/>
            <a:chExt cx="2278118" cy="28296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362FE5-2B8C-477A-96E6-BC006B6EE2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96" r="16863"/>
            <a:stretch/>
          </p:blipFill>
          <p:spPr>
            <a:xfrm>
              <a:off x="6566341" y="1092151"/>
              <a:ext cx="2278118" cy="2552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1B5C1D-7E6E-4537-ABCC-D8D5CF061030}"/>
                </a:ext>
              </a:extLst>
            </p:cNvPr>
            <p:cNvSpPr txBox="1"/>
            <p:nvPr/>
          </p:nvSpPr>
          <p:spPr>
            <a:xfrm>
              <a:off x="6958081" y="3644851"/>
              <a:ext cx="14946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chemeClr val="bg2">
                      <a:lumMod val="50000"/>
                    </a:schemeClr>
                  </a:solidFill>
                </a:rPr>
                <a:t>Fig.</a:t>
              </a:r>
              <a:r>
                <a:rPr lang="en-IN" sz="1200" dirty="0"/>
                <a:t> </a:t>
              </a:r>
              <a:r>
                <a:rPr lang="en-IN" sz="1200" dirty="0">
                  <a:solidFill>
                    <a:schemeClr val="bg2">
                      <a:lumMod val="50000"/>
                    </a:schemeClr>
                  </a:solidFill>
                </a:rPr>
                <a:t>Bloch Sphere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9779CB-BBE8-47CE-953D-E6B98C185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" t="16679" b="17987"/>
          <a:stretch/>
        </p:blipFill>
        <p:spPr>
          <a:xfrm>
            <a:off x="1638026" y="1874849"/>
            <a:ext cx="4519373" cy="335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62841-7639-4434-90E1-BDE863B06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00" b="7726"/>
          <a:stretch/>
        </p:blipFill>
        <p:spPr>
          <a:xfrm>
            <a:off x="2483202" y="2456659"/>
            <a:ext cx="2671145" cy="480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779283-B658-4083-85F4-6F02BA91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024" y="3036473"/>
            <a:ext cx="2905125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97FF6-B377-469F-9584-D1AB2B37D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46" b="-5603"/>
          <a:stretch/>
        </p:blipFill>
        <p:spPr>
          <a:xfrm>
            <a:off x="3101040" y="3920585"/>
            <a:ext cx="2440781" cy="261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92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6" y="267749"/>
            <a:ext cx="7500939" cy="421200"/>
          </a:xfrm>
        </p:spPr>
        <p:txBody>
          <a:bodyPr/>
          <a:lstStyle/>
          <a:p>
            <a:r>
              <a:rPr lang="en-GB" dirty="0"/>
              <a:t>Background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2247" y="697312"/>
            <a:ext cx="6140672" cy="3760386"/>
          </a:xfrm>
        </p:spPr>
        <p:txBody>
          <a:bodyPr/>
          <a:lstStyle/>
          <a:p>
            <a:endParaRPr lang="en-GB" b="1" dirty="0"/>
          </a:p>
          <a:p>
            <a:r>
              <a:rPr lang="en-GB" b="1" dirty="0"/>
              <a:t>Quantum Gates (Unitary Matrices)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Quantum Equal Superposition: </a:t>
            </a:r>
          </a:p>
          <a:p>
            <a:endParaRPr lang="en-GB" b="1" dirty="0"/>
          </a:p>
          <a:p>
            <a:r>
              <a:rPr lang="en-GB" b="1" dirty="0"/>
              <a:t>Quantum Entanglement: </a:t>
            </a:r>
          </a:p>
          <a:p>
            <a:endParaRPr lang="en-GB" b="1" dirty="0"/>
          </a:p>
          <a:p>
            <a:r>
              <a:rPr lang="en-GB" b="1" dirty="0"/>
              <a:t>Quantum Measurement: </a:t>
            </a:r>
            <a:r>
              <a:rPr lang="en-GB" dirty="0"/>
              <a:t>Quantum State measurement collapses the superposition state to one of the basis states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DA6B6F5-BBD9-418C-BBEA-6EE6712078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/>
          <a:p>
            <a:r>
              <a:rPr lang="en-GB" dirty="0"/>
              <a:t>Evolution of Quantum States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545DC-0D34-49F8-98FA-645D3C39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3"/>
          <a:stretch/>
        </p:blipFill>
        <p:spPr>
          <a:xfrm>
            <a:off x="3030923" y="2489311"/>
            <a:ext cx="676275" cy="511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5FCEC5-5063-45EE-BA99-6B46EF51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923" y="3183014"/>
            <a:ext cx="714375" cy="4443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02D57-7BAA-4FA4-A1E1-F5E1EFAAF02F}"/>
              </a:ext>
            </a:extLst>
          </p:cNvPr>
          <p:cNvGrpSpPr/>
          <p:nvPr/>
        </p:nvGrpSpPr>
        <p:grpSpPr>
          <a:xfrm>
            <a:off x="681758" y="1310171"/>
            <a:ext cx="4068057" cy="1012015"/>
            <a:chOff x="773852" y="1559085"/>
            <a:chExt cx="4068057" cy="10196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F19CE3-8C48-4807-B373-0340215B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852" y="1737730"/>
              <a:ext cx="781050" cy="6286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E3ACDC-CDA1-4EB1-90C0-AA4081C9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9667" y="1805089"/>
              <a:ext cx="11049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72037B-4830-462E-AFE8-EA663722C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095" b="3185"/>
            <a:stretch/>
          </p:blipFill>
          <p:spPr>
            <a:xfrm>
              <a:off x="3384584" y="1559085"/>
              <a:ext cx="1457325" cy="101965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A03E63-535C-4F91-BC2F-7C17E90FE28B}"/>
              </a:ext>
            </a:extLst>
          </p:cNvPr>
          <p:cNvGrpSpPr/>
          <p:nvPr/>
        </p:nvGrpSpPr>
        <p:grpSpPr>
          <a:xfrm>
            <a:off x="6572919" y="1085573"/>
            <a:ext cx="2278118" cy="2829699"/>
            <a:chOff x="6566341" y="1092151"/>
            <a:chExt cx="2278118" cy="28296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4DCE23-EAFE-4385-84C9-65D9D0D1D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996" r="16863"/>
            <a:stretch/>
          </p:blipFill>
          <p:spPr>
            <a:xfrm>
              <a:off x="6566341" y="1092151"/>
              <a:ext cx="2278118" cy="25527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7F17A8-FAFD-4397-A69F-9B1E67124C77}"/>
                </a:ext>
              </a:extLst>
            </p:cNvPr>
            <p:cNvSpPr txBox="1"/>
            <p:nvPr/>
          </p:nvSpPr>
          <p:spPr>
            <a:xfrm>
              <a:off x="6958081" y="3644851"/>
              <a:ext cx="14946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chemeClr val="bg2">
                      <a:lumMod val="50000"/>
                    </a:schemeClr>
                  </a:solidFill>
                </a:rPr>
                <a:t>Fig.</a:t>
              </a:r>
              <a:r>
                <a:rPr lang="en-IN" sz="1200" dirty="0"/>
                <a:t> </a:t>
              </a:r>
              <a:r>
                <a:rPr lang="en-IN" sz="1200" dirty="0">
                  <a:solidFill>
                    <a:schemeClr val="bg2">
                      <a:lumMod val="50000"/>
                    </a:schemeClr>
                  </a:solidFill>
                </a:rPr>
                <a:t>Hilbert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31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9" y="263422"/>
            <a:ext cx="7500939" cy="421200"/>
          </a:xfrm>
        </p:spPr>
        <p:txBody>
          <a:bodyPr/>
          <a:lstStyle/>
          <a:p>
            <a:r>
              <a:rPr lang="en-GB" dirty="0"/>
              <a:t>Background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2499" y="999918"/>
            <a:ext cx="5374146" cy="3703649"/>
          </a:xfrm>
        </p:spPr>
        <p:txBody>
          <a:bodyPr/>
          <a:lstStyle/>
          <a:p>
            <a:pPr algn="just"/>
            <a:r>
              <a:rPr lang="en-GB" sz="1600" dirty="0"/>
              <a:t>Quantum algorithms = combination of circuits</a:t>
            </a:r>
          </a:p>
          <a:p>
            <a:pPr algn="just"/>
            <a:r>
              <a:rPr lang="en-GB" sz="1600" b="1" dirty="0"/>
              <a:t>Quantum Parallelism </a:t>
            </a:r>
            <a:r>
              <a:rPr lang="en-GB" sz="1600" dirty="0"/>
              <a:t>and </a:t>
            </a:r>
            <a:r>
              <a:rPr lang="en-GB" sz="1600" b="1" dirty="0"/>
              <a:t>Superposition</a:t>
            </a:r>
            <a:r>
              <a:rPr lang="en-GB" sz="1600" dirty="0"/>
              <a:t> provide advantages over classical computers</a:t>
            </a:r>
          </a:p>
          <a:p>
            <a:pPr algn="just"/>
            <a:r>
              <a:rPr lang="en-GB" sz="1600" b="1" dirty="0"/>
              <a:t>Shor’s algorithm</a:t>
            </a:r>
            <a:r>
              <a:rPr lang="en-GB" sz="1600" dirty="0"/>
              <a:t> for finding prime factors of a number, </a:t>
            </a:r>
            <a:r>
              <a:rPr lang="en-GB" sz="1600" b="1" dirty="0"/>
              <a:t>Grover’s algorithm </a:t>
            </a:r>
            <a:r>
              <a:rPr lang="en-GB" sz="1600" dirty="0"/>
              <a:t>for searching in unsorted database are some of the famous quantum algorithms</a:t>
            </a:r>
          </a:p>
          <a:p>
            <a:pPr algn="just"/>
            <a:r>
              <a:rPr lang="en-GB" sz="1600" dirty="0"/>
              <a:t>Many theoretical quantum implementations of the classical machine learning algorithms are proposed</a:t>
            </a:r>
          </a:p>
          <a:p>
            <a:pPr algn="just"/>
            <a:r>
              <a:rPr lang="en-GB" sz="1600" dirty="0"/>
              <a:t>Most algorithms are not readily testable on real quantum hardware due to higher resource requirements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E89399-815D-4360-8763-8DA658C436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2"/>
            <a:ext cx="7500938" cy="207169"/>
          </a:xfrm>
        </p:spPr>
        <p:txBody>
          <a:bodyPr/>
          <a:lstStyle/>
          <a:p>
            <a:r>
              <a:rPr lang="en-GB" dirty="0"/>
              <a:t>Quantum Circuits and Quantum Algorithms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49C4A0-22A5-400F-9AED-398583D2E472}"/>
              </a:ext>
            </a:extLst>
          </p:cNvPr>
          <p:cNvGrpSpPr/>
          <p:nvPr/>
        </p:nvGrpSpPr>
        <p:grpSpPr>
          <a:xfrm>
            <a:off x="6025832" y="999918"/>
            <a:ext cx="2901083" cy="1966615"/>
            <a:chOff x="440753" y="1056680"/>
            <a:chExt cx="2901083" cy="19666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3B68C3-C8F2-4D6C-B5E8-283F1DD17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844" r="2660"/>
            <a:stretch/>
          </p:blipFill>
          <p:spPr>
            <a:xfrm>
              <a:off x="440753" y="1056680"/>
              <a:ext cx="2901083" cy="150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177D8B-6FDD-4B5A-AE17-9A10FE859ABE}"/>
                </a:ext>
              </a:extLst>
            </p:cNvPr>
            <p:cNvSpPr txBox="1"/>
            <p:nvPr/>
          </p:nvSpPr>
          <p:spPr>
            <a:xfrm>
              <a:off x="729818" y="2561630"/>
              <a:ext cx="21844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2">
                      <a:lumMod val="50000"/>
                    </a:schemeClr>
                  </a:solidFill>
                </a:rPr>
                <a:t>Fig. Example Quantum Circuit</a:t>
              </a:r>
            </a:p>
            <a:p>
              <a:r>
                <a:rPr lang="en-IN" sz="1200" dirty="0">
                  <a:solidFill>
                    <a:schemeClr val="bg2">
                      <a:lumMod val="50000"/>
                    </a:schemeClr>
                  </a:solidFill>
                </a:rPr>
                <a:t>       Random Number Generator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25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9" y="263422"/>
            <a:ext cx="7500939" cy="421200"/>
          </a:xfrm>
        </p:spPr>
        <p:txBody>
          <a:bodyPr/>
          <a:lstStyle/>
          <a:p>
            <a:r>
              <a:rPr lang="en-GB" dirty="0"/>
              <a:t>Why Microsoft QDK?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2499" y="759208"/>
            <a:ext cx="4157763" cy="3697069"/>
          </a:xfrm>
        </p:spPr>
        <p:txBody>
          <a:bodyPr/>
          <a:lstStyle/>
          <a:p>
            <a:pPr algn="just"/>
            <a:r>
              <a:rPr lang="en-GB" sz="1600" dirty="0"/>
              <a:t>Hardware Independent</a:t>
            </a:r>
          </a:p>
          <a:p>
            <a:pPr algn="just"/>
            <a:r>
              <a:rPr lang="en-GB" sz="1600" dirty="0"/>
              <a:t>Open Source Libraries and training material</a:t>
            </a:r>
          </a:p>
          <a:p>
            <a:pPr algn="just"/>
            <a:r>
              <a:rPr lang="en-GB" sz="1600" dirty="0"/>
              <a:t>Q# Programming Language - Inspired from classical high level languages</a:t>
            </a:r>
          </a:p>
          <a:p>
            <a:pPr algn="just"/>
            <a:r>
              <a:rPr lang="en-GB" sz="1600" dirty="0"/>
              <a:t>Upcoming cloud access through Azure Quantum</a:t>
            </a:r>
          </a:p>
          <a:p>
            <a:pPr algn="just"/>
            <a:r>
              <a:rPr lang="en-GB" sz="1600" dirty="0"/>
              <a:t>Development in progress for solutions of real-world problems</a:t>
            </a:r>
          </a:p>
          <a:p>
            <a:pPr algn="just"/>
            <a:r>
              <a:rPr lang="en-GB" sz="1600" dirty="0"/>
              <a:t>Quantum Simulators for execution on classical computer</a:t>
            </a:r>
          </a:p>
          <a:p>
            <a:pPr algn="just"/>
            <a:r>
              <a:rPr lang="en-GB" sz="1600" dirty="0"/>
              <a:t>Libraries for Quantum Chemistry, Machine Learning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501CE-66AF-48BE-8B7F-DE82476B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65" y="759207"/>
            <a:ext cx="4210024" cy="28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7CD3-AFC0-4405-8C3A-A1523FC8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Circuit-Centric Quantum Classifier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53DD0-8DFE-47C8-A415-9E803DB33B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700" y="993342"/>
            <a:ext cx="6315482" cy="367075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Problems with Near-Term Quantum hardware</a:t>
            </a:r>
          </a:p>
          <a:p>
            <a:r>
              <a:rPr lang="en-IN" dirty="0"/>
              <a:t>Less number of Qubits</a:t>
            </a:r>
          </a:p>
          <a:p>
            <a:r>
              <a:rPr lang="en-IN" dirty="0"/>
              <a:t>Decoherence</a:t>
            </a:r>
          </a:p>
          <a:p>
            <a:r>
              <a:rPr lang="en-IN" dirty="0"/>
              <a:t>Error-Prone (Noise)</a:t>
            </a:r>
          </a:p>
          <a:p>
            <a:pPr marL="0" indent="0">
              <a:buNone/>
            </a:pPr>
            <a:r>
              <a:rPr lang="en-IN" b="1" dirty="0"/>
              <a:t>Solutions</a:t>
            </a:r>
          </a:p>
          <a:p>
            <a:r>
              <a:rPr lang="en-IN" dirty="0"/>
              <a:t>Shallow Depth of Circuits</a:t>
            </a:r>
          </a:p>
          <a:p>
            <a:r>
              <a:rPr lang="en-IN" dirty="0"/>
              <a:t>Perform short bursts of measurements on Quantum Computer</a:t>
            </a:r>
          </a:p>
          <a:p>
            <a:r>
              <a:rPr lang="en-IN" dirty="0"/>
              <a:t>Divide the data in chunks for processing</a:t>
            </a:r>
          </a:p>
          <a:p>
            <a:r>
              <a:rPr lang="en-IN" dirty="0"/>
              <a:t>Hybrid Computation with Quantum Subroutine (Variational Quantum </a:t>
            </a:r>
            <a:r>
              <a:rPr lang="en-IN" dirty="0" err="1"/>
              <a:t>EigenSolver</a:t>
            </a:r>
            <a:r>
              <a:rPr lang="en-IN" dirty="0"/>
              <a:t>)</a:t>
            </a:r>
          </a:p>
          <a:p>
            <a:r>
              <a:rPr lang="en-IN" dirty="0"/>
              <a:t>Cost Function Optimization using Classical Computer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7F15B-E9BF-412F-81CA-E7A95483D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sz="1200" dirty="0" err="1"/>
              <a:t>Schuld</a:t>
            </a:r>
            <a:r>
              <a:rPr lang="en-IN" sz="1200" dirty="0"/>
              <a:t>, M., </a:t>
            </a:r>
            <a:r>
              <a:rPr lang="en-IN" sz="1200" dirty="0" err="1"/>
              <a:t>Bocharov</a:t>
            </a:r>
            <a:r>
              <a:rPr lang="en-IN" sz="1200" dirty="0"/>
              <a:t>, A., </a:t>
            </a:r>
            <a:r>
              <a:rPr lang="en-IN" sz="1200" dirty="0" err="1"/>
              <a:t>Svore</a:t>
            </a:r>
            <a:r>
              <a:rPr lang="en-IN" sz="1200" dirty="0"/>
              <a:t>, K. &amp; Wiebe, N. Circuit-centric quantum classifiers. </a:t>
            </a:r>
            <a:r>
              <a:rPr lang="en-IN" sz="1200" dirty="0" err="1"/>
              <a:t>arXiv</a:t>
            </a:r>
            <a:r>
              <a:rPr lang="en-IN" sz="1200" dirty="0"/>
              <a:t> preprint arXiv:1804.00633 (2018)</a:t>
            </a:r>
          </a:p>
        </p:txBody>
      </p:sp>
    </p:spTree>
    <p:extLst>
      <p:ext uri="{BB962C8B-B14F-4D97-AF65-F5344CB8AC3E}">
        <p14:creationId xmlns:p14="http://schemas.microsoft.com/office/powerpoint/2010/main" val="3722680943"/>
      </p:ext>
    </p:extLst>
  </p:cSld>
  <p:clrMapOvr>
    <a:masterClrMapping/>
  </p:clrMapOvr>
</p:sld>
</file>

<file path=ppt/theme/theme1.xml><?xml version="1.0" encoding="utf-8"?>
<a:theme xmlns:a="http://schemas.openxmlformats.org/drawingml/2006/main" name="TCD_PPT_Calibri_Option2a">
  <a:themeElements>
    <a:clrScheme name="Custom 5 1">
      <a:dk1>
        <a:srgbClr val="000000"/>
      </a:dk1>
      <a:lt1>
        <a:srgbClr val="FFFFFF"/>
      </a:lt1>
      <a:dk2>
        <a:srgbClr val="0070BB"/>
      </a:dk2>
      <a:lt2>
        <a:srgbClr val="FFFFFF"/>
      </a:lt2>
      <a:accent1>
        <a:srgbClr val="0070BB"/>
      </a:accent1>
      <a:accent2>
        <a:srgbClr val="0070BB"/>
      </a:accent2>
      <a:accent3>
        <a:srgbClr val="7C7C7C"/>
      </a:accent3>
      <a:accent4>
        <a:srgbClr val="A6A6A6"/>
      </a:accent4>
      <a:accent5>
        <a:srgbClr val="0070BB"/>
      </a:accent5>
      <a:accent6>
        <a:srgbClr val="0070BB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TCD_PPT_Calibri_Option2a.potx</Template>
  <TotalTime>0</TotalTime>
  <Words>1317</Words>
  <Application>Microsoft Office PowerPoint</Application>
  <PresentationFormat>On-screen Show (16:9)</PresentationFormat>
  <Paragraphs>275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Minion Pro</vt:lpstr>
      <vt:lpstr>Wingdings</vt:lpstr>
      <vt:lpstr>TCD_PPT_Calibri_Option2a</vt:lpstr>
      <vt:lpstr>MSc Dissertation Presentation</vt:lpstr>
      <vt:lpstr>Motivation</vt:lpstr>
      <vt:lpstr>Motivation</vt:lpstr>
      <vt:lpstr>Research Objectives</vt:lpstr>
      <vt:lpstr>Background Research</vt:lpstr>
      <vt:lpstr>Background Research</vt:lpstr>
      <vt:lpstr>Background Research</vt:lpstr>
      <vt:lpstr>Why Microsoft QDK?</vt:lpstr>
      <vt:lpstr>Circuit-Centric Quantum Classifier</vt:lpstr>
      <vt:lpstr>Implementation - Solution Architecture</vt:lpstr>
      <vt:lpstr>Data Processing and Setup</vt:lpstr>
      <vt:lpstr>STEP 1 - Data Encoding</vt:lpstr>
      <vt:lpstr>STEP 2 - Quantum Gradient Calculation</vt:lpstr>
      <vt:lpstr>STEP 3,4 – Measurement &amp; Post Processing</vt:lpstr>
      <vt:lpstr>Execution</vt:lpstr>
      <vt:lpstr>Computational Resources</vt:lpstr>
      <vt:lpstr>Results</vt:lpstr>
      <vt:lpstr>Discussion</vt:lpstr>
      <vt:lpstr>Challenges</vt:lpstr>
      <vt:lpstr>Future Work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Jayprakash Asolkar</cp:lastModifiedBy>
  <cp:revision>340</cp:revision>
  <cp:lastPrinted>2014-12-16T10:33:11Z</cp:lastPrinted>
  <dcterms:created xsi:type="dcterms:W3CDTF">2013-07-29T09:34:50Z</dcterms:created>
  <dcterms:modified xsi:type="dcterms:W3CDTF">2020-08-20T14:42:50Z</dcterms:modified>
</cp:coreProperties>
</file>